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Teko" panose="020B0604020202020204" charset="0"/>
      <p:regular r:id="rId14"/>
      <p:bold r:id="rId15"/>
    </p:embeddedFont>
    <p:embeddedFont>
      <p:font typeface="Cascadia Code" panose="020B0609020000020004" pitchFamily="49" charset="0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816" y="1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ctrTitle"/>
          </p:nvPr>
        </p:nvSpPr>
        <p:spPr>
          <a:xfrm>
            <a:off x="685800" y="2206625"/>
            <a:ext cx="15695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subTitle" idx="1"/>
          </p:nvPr>
        </p:nvSpPr>
        <p:spPr>
          <a:xfrm>
            <a:off x="5333100" y="5877225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3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13" name="Google Shape;13;p3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14" name="Google Shape;14;p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3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" name="Google Shape;16;p3"/>
            <p:cNvSpPr/>
            <p:nvPr/>
          </p:nvSpPr>
          <p:spPr>
            <a:xfrm>
              <a:off x="126847" y="135566"/>
              <a:ext cx="678264" cy="675797"/>
            </a:xfrm>
            <a:custGeom>
              <a:avLst/>
              <a:gdLst/>
              <a:ahLst/>
              <a:cxnLst/>
              <a:rect l="l" t="t" r="r" b="b"/>
              <a:pathLst>
                <a:path w="678264" h="675797" extrusionOk="0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17" name="Google Shape;17;p3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50" b="0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652400" y="2360250"/>
            <a:ext cx="159435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5920175" y="51333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21" name="Google Shape;21;p4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22" name="Google Shape;22;p4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23" name="Google Shape;23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4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5" name="Google Shape;25;p4"/>
            <p:cNvSpPr/>
            <p:nvPr/>
          </p:nvSpPr>
          <p:spPr>
            <a:xfrm>
              <a:off x="126847" y="135566"/>
              <a:ext cx="678264" cy="675797"/>
            </a:xfrm>
            <a:custGeom>
              <a:avLst/>
              <a:gdLst/>
              <a:ahLst/>
              <a:cxnLst/>
              <a:rect l="l" t="t" r="r" b="b"/>
              <a:pathLst>
                <a:path w="678264" h="675797" extrusionOk="0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26" name="Google Shape;26;p4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50" b="0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17482" y="0"/>
            <a:ext cx="19012818" cy="10583301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661900" y="1029225"/>
            <a:ext cx="153075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6988213" y="73963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31" name="Google Shape;31;p5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32" name="Google Shape;32;p5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33" name="Google Shape;33;p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5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5" name="Google Shape;35;p5"/>
            <p:cNvSpPr/>
            <p:nvPr/>
          </p:nvSpPr>
          <p:spPr>
            <a:xfrm>
              <a:off x="126847" y="135566"/>
              <a:ext cx="678264" cy="675797"/>
            </a:xfrm>
            <a:custGeom>
              <a:avLst/>
              <a:gdLst/>
              <a:ahLst/>
              <a:cxnLst/>
              <a:rect l="l" t="t" r="r" b="b"/>
              <a:pathLst>
                <a:path w="678264" h="675797" extrusionOk="0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36" name="Google Shape;36;p5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50" b="0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652400" y="2360250"/>
            <a:ext cx="159435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3166150" y="4899075"/>
            <a:ext cx="54891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83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1pPr>
            <a:lvl2pPr marL="914400" lvl="1" indent="-3683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2pPr>
            <a:lvl3pPr marL="1371600" lvl="2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3pPr>
            <a:lvl4pPr marL="1828800" lvl="3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4pPr>
            <a:lvl5pPr marL="2286000" lvl="4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/>
            </a:lvl5pPr>
            <a:lvl6pPr marL="2743200" lvl="5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6pPr>
            <a:lvl7pPr marL="3200400" lvl="6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7pPr>
            <a:lvl8pPr marL="3657600" lvl="7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8pPr>
            <a:lvl9pPr marL="4114800" lvl="8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8862089" y="4899075"/>
            <a:ext cx="54891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83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1pPr>
            <a:lvl2pPr marL="914400" lvl="1" indent="-3683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2pPr>
            <a:lvl3pPr marL="1371600" lvl="2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3pPr>
            <a:lvl4pPr marL="1828800" lvl="3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4pPr>
            <a:lvl5pPr marL="2286000" lvl="4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/>
            </a:lvl5pPr>
            <a:lvl6pPr marL="2743200" lvl="5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6pPr>
            <a:lvl7pPr marL="3200400" lvl="6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7pPr>
            <a:lvl8pPr marL="3657600" lvl="7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8pPr>
            <a:lvl9pPr marL="4114800" lvl="8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9pPr>
          </a:lstStyle>
          <a:p>
            <a:endParaRPr/>
          </a:p>
        </p:txBody>
      </p:sp>
      <p:grpSp>
        <p:nvGrpSpPr>
          <p:cNvPr id="41" name="Google Shape;41;p6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42" name="Google Shape;42;p6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43" name="Google Shape;43;p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6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5" name="Google Shape;45;p6"/>
            <p:cNvSpPr/>
            <p:nvPr/>
          </p:nvSpPr>
          <p:spPr>
            <a:xfrm>
              <a:off x="126847" y="135566"/>
              <a:ext cx="678264" cy="675797"/>
            </a:xfrm>
            <a:custGeom>
              <a:avLst/>
              <a:gdLst/>
              <a:ahLst/>
              <a:cxnLst/>
              <a:rect l="l" t="t" r="r" b="b"/>
              <a:pathLst>
                <a:path w="678264" h="675797" extrusionOk="0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46" name="Google Shape;46;p6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50" b="0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17482" y="0"/>
            <a:ext cx="19012818" cy="10583301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652400" y="2360250"/>
            <a:ext cx="159435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2307251" y="5317575"/>
            <a:ext cx="61137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83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1pPr>
            <a:lvl2pPr marL="914400" lvl="1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2pPr>
            <a:lvl3pPr marL="1371600" lvl="2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3pPr>
            <a:lvl4pPr marL="1828800" lvl="3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4pPr>
            <a:lvl5pPr marL="2286000" lvl="4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/>
            </a:lvl5pPr>
            <a:lvl6pPr marL="2743200" lvl="5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6pPr>
            <a:lvl7pPr marL="3200400" lvl="6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7pPr>
            <a:lvl8pPr marL="3657600" lvl="7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8pPr>
            <a:lvl9pPr marL="4114800" lvl="8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2"/>
          </p:nvPr>
        </p:nvSpPr>
        <p:spPr>
          <a:xfrm>
            <a:off x="8644514" y="5317575"/>
            <a:ext cx="61167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83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1pPr>
            <a:lvl2pPr marL="914400" lvl="1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2pPr>
            <a:lvl3pPr marL="1371600" lvl="2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3pPr>
            <a:lvl4pPr marL="1828800" lvl="3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4pPr>
            <a:lvl5pPr marL="2286000" lvl="4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/>
            </a:lvl5pPr>
            <a:lvl6pPr marL="2743200" lvl="5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6pPr>
            <a:lvl7pPr marL="3200400" lvl="6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7pPr>
            <a:lvl8pPr marL="3657600" lvl="7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8pPr>
            <a:lvl9pPr marL="4114800" lvl="8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9pPr>
          </a:lstStyle>
          <a:p>
            <a:endParaRPr/>
          </a:p>
        </p:txBody>
      </p:sp>
      <p:grpSp>
        <p:nvGrpSpPr>
          <p:cNvPr id="52" name="Google Shape;52;p7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53" name="Google Shape;53;p7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54" name="Google Shape;54;p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7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6" name="Google Shape;56;p7"/>
            <p:cNvSpPr/>
            <p:nvPr/>
          </p:nvSpPr>
          <p:spPr>
            <a:xfrm>
              <a:off x="126847" y="135566"/>
              <a:ext cx="678264" cy="675797"/>
            </a:xfrm>
            <a:custGeom>
              <a:avLst/>
              <a:gdLst/>
              <a:ahLst/>
              <a:cxnLst/>
              <a:rect l="l" t="t" r="r" b="b"/>
              <a:pathLst>
                <a:path w="678264" h="675797" extrusionOk="0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57" name="Google Shape;57;p7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50" b="0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652400" y="2360250"/>
            <a:ext cx="159435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0" name="Google Shape;60;p8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61" name="Google Shape;61;p8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62" name="Google Shape;62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8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4" name="Google Shape;64;p8"/>
            <p:cNvSpPr/>
            <p:nvPr/>
          </p:nvSpPr>
          <p:spPr>
            <a:xfrm>
              <a:off x="126847" y="135566"/>
              <a:ext cx="678264" cy="675797"/>
            </a:xfrm>
            <a:custGeom>
              <a:avLst/>
              <a:gdLst/>
              <a:ahLst/>
              <a:cxnLst/>
              <a:rect l="l" t="t" r="r" b="b"/>
              <a:pathLst>
                <a:path w="678264" h="675797" extrusionOk="0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65" name="Google Shape;65;p8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50" b="0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603275" y="3716800"/>
            <a:ext cx="15552900" cy="11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1"/>
          </p:nvPr>
        </p:nvSpPr>
        <p:spPr>
          <a:xfrm>
            <a:off x="8469600" y="5251600"/>
            <a:ext cx="6995700" cy="3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83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1pPr>
            <a:lvl2pPr marL="914400" lvl="1" indent="-3683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2pPr>
            <a:lvl3pPr marL="1371600" lvl="2" indent="-3683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3pPr>
            <a:lvl4pPr marL="1828800" lvl="3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4pPr>
            <a:lvl5pPr marL="2286000" lvl="4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/>
            </a:lvl5pPr>
            <a:lvl6pPr marL="2743200" lvl="5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6pPr>
            <a:lvl7pPr marL="3200400" lvl="6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7pPr>
            <a:lvl8pPr marL="3657600" lvl="7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8pPr>
            <a:lvl9pPr marL="4114800" lvl="8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2"/>
          </p:nvPr>
        </p:nvSpPr>
        <p:spPr>
          <a:xfrm>
            <a:off x="3402200" y="5251600"/>
            <a:ext cx="4917900" cy="46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9pPr>
          </a:lstStyle>
          <a:p>
            <a:endParaRPr/>
          </a:p>
        </p:txBody>
      </p:sp>
      <p:grpSp>
        <p:nvGrpSpPr>
          <p:cNvPr id="70" name="Google Shape;70;p9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71" name="Google Shape;71;p9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72" name="Google Shape;72;p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9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4" name="Google Shape;74;p9"/>
            <p:cNvSpPr/>
            <p:nvPr/>
          </p:nvSpPr>
          <p:spPr>
            <a:xfrm>
              <a:off x="126847" y="135566"/>
              <a:ext cx="678264" cy="675797"/>
            </a:xfrm>
            <a:custGeom>
              <a:avLst/>
              <a:gdLst/>
              <a:ahLst/>
              <a:cxnLst/>
              <a:rect l="l" t="t" r="r" b="b"/>
              <a:pathLst>
                <a:path w="678264" h="675797" extrusionOk="0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75" name="Google Shape;75;p9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50" b="0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573125" y="4267200"/>
            <a:ext cx="152331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1579221" y="5937525"/>
            <a:ext cx="3487800" cy="26160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2280263" y="5702863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9pPr>
          </a:lstStyle>
          <a:p>
            <a:endParaRPr/>
          </a:p>
        </p:txBody>
      </p:sp>
      <p:grpSp>
        <p:nvGrpSpPr>
          <p:cNvPr id="80" name="Google Shape;80;p10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81" name="Google Shape;81;p10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82" name="Google Shape;82;p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0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4" name="Google Shape;84;p10"/>
            <p:cNvSpPr/>
            <p:nvPr/>
          </p:nvSpPr>
          <p:spPr>
            <a:xfrm>
              <a:off x="126847" y="135566"/>
              <a:ext cx="678264" cy="675797"/>
            </a:xfrm>
            <a:custGeom>
              <a:avLst/>
              <a:gdLst/>
              <a:ahLst/>
              <a:cxnLst/>
              <a:rect l="l" t="t" r="r" b="b"/>
              <a:pathLst>
                <a:path w="678264" h="675797" extrusionOk="0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85" name="Google Shape;85;p10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50" b="0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52400" y="2360250"/>
            <a:ext cx="159435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Font typeface="Teko"/>
              <a:buNone/>
              <a:defRPr sz="12000" i="0" u="none" strike="noStrike" cap="non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395725" y="47234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8300" algn="l" rtl="0">
              <a:spcBef>
                <a:spcPts val="64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•"/>
              <a:defRPr sz="2200" i="0" u="none" strike="noStrike" cap="non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1pPr>
            <a:lvl2pPr marL="914400" marR="0" lvl="1" indent="-368300" algn="l" rtl="0">
              <a:spcBef>
                <a:spcPts val="56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–"/>
              <a:defRPr sz="2200" i="0" u="none" strike="noStrike" cap="non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2pPr>
            <a:lvl3pPr marL="1371600" marR="0" lvl="2" indent="-368300" algn="l" rtl="0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•"/>
              <a:defRPr sz="2200" i="0" u="none" strike="noStrike" cap="non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3pPr>
            <a:lvl4pPr marL="1828800" marR="0" lvl="3" indent="-368300" algn="l" rtl="0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–"/>
              <a:defRPr sz="2200" i="0" u="none" strike="noStrike" cap="non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4pPr>
            <a:lvl5pPr marL="2286000" marR="0" lvl="4" indent="-368300" algn="l" rtl="0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»"/>
              <a:defRPr sz="2200" i="0" u="none" strike="noStrike" cap="non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5pPr>
            <a:lvl6pPr marL="2743200" marR="0" lvl="5" indent="-368300" algn="l" rtl="0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•"/>
              <a:defRPr sz="2200" i="0" u="none" strike="noStrike" cap="non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6pPr>
            <a:lvl7pPr marL="3200400" marR="0" lvl="6" indent="-368300" algn="l" rtl="0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•"/>
              <a:defRPr sz="2200" i="0" u="none" strike="noStrike" cap="non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7pPr>
            <a:lvl8pPr marL="3657600" marR="0" lvl="7" indent="-368300" algn="l" rtl="0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•"/>
              <a:defRPr sz="2200" i="0" u="none" strike="noStrike" cap="non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8pPr>
            <a:lvl9pPr marL="4114800" marR="0" lvl="8" indent="-368300" algn="l" rtl="0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•"/>
              <a:defRPr sz="2200" i="0" u="none" strike="noStrike" cap="non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7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8.png"/><Relationship Id="rId10" Type="http://schemas.openxmlformats.org/officeDocument/2006/relationships/image" Target="../media/image19.png"/><Relationship Id="rId4" Type="http://schemas.openxmlformats.org/officeDocument/2006/relationships/image" Target="../media/image3.png"/><Relationship Id="rId9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jpg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3.png"/><Relationship Id="rId4" Type="http://schemas.openxmlformats.org/officeDocument/2006/relationships/image" Target="../media/image7.png"/><Relationship Id="rId9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7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42250" y="-210002"/>
            <a:ext cx="18939100" cy="10542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1" name="Google Shape;91;p11"/>
          <p:cNvGrpSpPr/>
          <p:nvPr/>
        </p:nvGrpSpPr>
        <p:grpSpPr>
          <a:xfrm>
            <a:off x="11566530" y="992243"/>
            <a:ext cx="5692770" cy="8137872"/>
            <a:chOff x="0" y="-47625"/>
            <a:chExt cx="1646718" cy="2354001"/>
          </a:xfrm>
        </p:grpSpPr>
        <p:sp>
          <p:nvSpPr>
            <p:cNvPr id="92" name="Google Shape;92;p11"/>
            <p:cNvSpPr/>
            <p:nvPr/>
          </p:nvSpPr>
          <p:spPr>
            <a:xfrm>
              <a:off x="0" y="0"/>
              <a:ext cx="1646718" cy="2306376"/>
            </a:xfrm>
            <a:custGeom>
              <a:avLst/>
              <a:gdLst/>
              <a:ahLst/>
              <a:cxnLst/>
              <a:rect l="l" t="t" r="r" b="b"/>
              <a:pathLst>
                <a:path w="1646718" h="2306376" extrusionOk="0">
                  <a:moveTo>
                    <a:pt x="0" y="0"/>
                  </a:moveTo>
                  <a:lnTo>
                    <a:pt x="1646718" y="0"/>
                  </a:lnTo>
                  <a:lnTo>
                    <a:pt x="1646718" y="2306376"/>
                  </a:lnTo>
                  <a:lnTo>
                    <a:pt x="0" y="230637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93" name="Google Shape;93;p11"/>
            <p:cNvSpPr txBox="1"/>
            <p:nvPr/>
          </p:nvSpPr>
          <p:spPr>
            <a:xfrm>
              <a:off x="0" y="-47625"/>
              <a:ext cx="1646718" cy="23540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" name="Google Shape;94;p11"/>
          <p:cNvGrpSpPr/>
          <p:nvPr/>
        </p:nvGrpSpPr>
        <p:grpSpPr>
          <a:xfrm>
            <a:off x="13080465" y="992241"/>
            <a:ext cx="2809881" cy="409797"/>
            <a:chOff x="0" y="-47625"/>
            <a:chExt cx="812800" cy="118539"/>
          </a:xfrm>
        </p:grpSpPr>
        <p:sp>
          <p:nvSpPr>
            <p:cNvPr id="95" name="Google Shape;95;p11"/>
            <p:cNvSpPr/>
            <p:nvPr/>
          </p:nvSpPr>
          <p:spPr>
            <a:xfrm>
              <a:off x="0" y="0"/>
              <a:ext cx="812800" cy="70914"/>
            </a:xfrm>
            <a:custGeom>
              <a:avLst/>
              <a:gdLst/>
              <a:ahLst/>
              <a:cxnLst/>
              <a:rect l="l" t="t" r="r" b="b"/>
              <a:pathLst>
                <a:path w="812800" h="70914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96" name="Google Shape;96;p11"/>
            <p:cNvSpPr txBox="1"/>
            <p:nvPr/>
          </p:nvSpPr>
          <p:spPr>
            <a:xfrm>
              <a:off x="0" y="-47625"/>
              <a:ext cx="812800" cy="118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" name="Google Shape;97;p11"/>
          <p:cNvGrpSpPr/>
          <p:nvPr/>
        </p:nvGrpSpPr>
        <p:grpSpPr>
          <a:xfrm rot="5400000">
            <a:off x="10366487" y="4938602"/>
            <a:ext cx="2809881" cy="409797"/>
            <a:chOff x="0" y="-47625"/>
            <a:chExt cx="812800" cy="118539"/>
          </a:xfrm>
        </p:grpSpPr>
        <p:sp>
          <p:nvSpPr>
            <p:cNvPr id="98" name="Google Shape;98;p11"/>
            <p:cNvSpPr/>
            <p:nvPr/>
          </p:nvSpPr>
          <p:spPr>
            <a:xfrm>
              <a:off x="0" y="0"/>
              <a:ext cx="812800" cy="70914"/>
            </a:xfrm>
            <a:custGeom>
              <a:avLst/>
              <a:gdLst/>
              <a:ahLst/>
              <a:cxnLst/>
              <a:rect l="l" t="t" r="r" b="b"/>
              <a:pathLst>
                <a:path w="812800" h="70914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99" name="Google Shape;99;p11"/>
            <p:cNvSpPr txBox="1"/>
            <p:nvPr/>
          </p:nvSpPr>
          <p:spPr>
            <a:xfrm>
              <a:off x="0" y="-47625"/>
              <a:ext cx="812800" cy="118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" name="Google Shape;100;p11"/>
          <p:cNvGrpSpPr/>
          <p:nvPr/>
        </p:nvGrpSpPr>
        <p:grpSpPr>
          <a:xfrm rot="5400000">
            <a:off x="15814104" y="4938602"/>
            <a:ext cx="2809881" cy="409797"/>
            <a:chOff x="0" y="-47625"/>
            <a:chExt cx="812800" cy="118539"/>
          </a:xfrm>
        </p:grpSpPr>
        <p:sp>
          <p:nvSpPr>
            <p:cNvPr id="101" name="Google Shape;101;p11"/>
            <p:cNvSpPr/>
            <p:nvPr/>
          </p:nvSpPr>
          <p:spPr>
            <a:xfrm>
              <a:off x="0" y="0"/>
              <a:ext cx="812800" cy="70914"/>
            </a:xfrm>
            <a:custGeom>
              <a:avLst/>
              <a:gdLst/>
              <a:ahLst/>
              <a:cxnLst/>
              <a:rect l="l" t="t" r="r" b="b"/>
              <a:pathLst>
                <a:path w="812800" h="70914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02" name="Google Shape;102;p11"/>
            <p:cNvSpPr txBox="1"/>
            <p:nvPr/>
          </p:nvSpPr>
          <p:spPr>
            <a:xfrm>
              <a:off x="0" y="-47625"/>
              <a:ext cx="812800" cy="118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" name="Google Shape;103;p11"/>
          <p:cNvGrpSpPr/>
          <p:nvPr/>
        </p:nvGrpSpPr>
        <p:grpSpPr>
          <a:xfrm>
            <a:off x="13080465" y="8720319"/>
            <a:ext cx="2809881" cy="409797"/>
            <a:chOff x="0" y="-47625"/>
            <a:chExt cx="812800" cy="118539"/>
          </a:xfrm>
        </p:grpSpPr>
        <p:sp>
          <p:nvSpPr>
            <p:cNvPr id="104" name="Google Shape;104;p11"/>
            <p:cNvSpPr/>
            <p:nvPr/>
          </p:nvSpPr>
          <p:spPr>
            <a:xfrm>
              <a:off x="0" y="0"/>
              <a:ext cx="812800" cy="70914"/>
            </a:xfrm>
            <a:custGeom>
              <a:avLst/>
              <a:gdLst/>
              <a:ahLst/>
              <a:cxnLst/>
              <a:rect l="l" t="t" r="r" b="b"/>
              <a:pathLst>
                <a:path w="812800" h="70914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05" name="Google Shape;105;p11"/>
            <p:cNvSpPr txBox="1"/>
            <p:nvPr/>
          </p:nvSpPr>
          <p:spPr>
            <a:xfrm>
              <a:off x="0" y="-47625"/>
              <a:ext cx="812800" cy="118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6" name="Google Shape;106;p11"/>
          <p:cNvSpPr txBox="1"/>
          <p:nvPr/>
        </p:nvSpPr>
        <p:spPr>
          <a:xfrm>
            <a:off x="1238501" y="3035488"/>
            <a:ext cx="5679262" cy="1034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20014"/>
              </a:lnSpc>
            </a:pPr>
            <a:r>
              <a:rPr lang="ru-RU" sz="2800" b="1" dirty="0">
                <a:solidFill>
                  <a:srgbClr val="FFFFFF"/>
                </a:solidFill>
                <a:latin typeface="Cascadia Code" panose="020B0609020000020004" pitchFamily="49" charset="0"/>
                <a:ea typeface="Teko"/>
                <a:cs typeface="Cascadia Code" panose="020B0609020000020004" pitchFamily="49" charset="0"/>
                <a:sym typeface="Teko"/>
              </a:rPr>
              <a:t>Кейс гибкий контроль трафика в реальном </a:t>
            </a:r>
            <a:r>
              <a:rPr lang="ru-RU" sz="2800" b="1" dirty="0" smtClean="0">
                <a:solidFill>
                  <a:srgbClr val="FFFFFF"/>
                </a:solidFill>
                <a:latin typeface="Cascadia Code" panose="020B0609020000020004" pitchFamily="49" charset="0"/>
                <a:ea typeface="Teko"/>
                <a:cs typeface="Cascadia Code" panose="020B0609020000020004" pitchFamily="49" charset="0"/>
                <a:sym typeface="Teko"/>
              </a:rPr>
              <a:t>врем</a:t>
            </a:r>
            <a:r>
              <a:rPr lang="en-US" sz="2800" b="1" u="none" strike="noStrike" cap="none" dirty="0" smtClean="0">
                <a:solidFill>
                  <a:srgbClr val="FFFFFF"/>
                </a:solidFill>
                <a:latin typeface="Cascadia Code" panose="020B0609020000020004" pitchFamily="49" charset="0"/>
                <a:ea typeface="Teko"/>
                <a:cs typeface="Cascadia Code" panose="020B0609020000020004" pitchFamily="49" charset="0"/>
                <a:sym typeface="Teko"/>
              </a:rPr>
              <a:t> </a:t>
            </a:r>
            <a:endParaRPr sz="2800" b="1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grpSp>
        <p:nvGrpSpPr>
          <p:cNvPr id="107" name="Google Shape;107;p11"/>
          <p:cNvGrpSpPr/>
          <p:nvPr/>
        </p:nvGrpSpPr>
        <p:grpSpPr>
          <a:xfrm>
            <a:off x="783919" y="7018165"/>
            <a:ext cx="5543582" cy="1989374"/>
            <a:chOff x="0" y="-47625"/>
            <a:chExt cx="1460038" cy="523950"/>
          </a:xfrm>
        </p:grpSpPr>
        <p:sp>
          <p:nvSpPr>
            <p:cNvPr id="108" name="Google Shape;108;p11"/>
            <p:cNvSpPr/>
            <p:nvPr/>
          </p:nvSpPr>
          <p:spPr>
            <a:xfrm>
              <a:off x="0" y="0"/>
              <a:ext cx="1460038" cy="476325"/>
            </a:xfrm>
            <a:custGeom>
              <a:avLst/>
              <a:gdLst/>
              <a:ahLst/>
              <a:cxnLst/>
              <a:rect l="l" t="t" r="r" b="b"/>
              <a:pathLst>
                <a:path w="1460038" h="476325" extrusionOk="0">
                  <a:moveTo>
                    <a:pt x="0" y="0"/>
                  </a:moveTo>
                  <a:lnTo>
                    <a:pt x="1460038" y="0"/>
                  </a:lnTo>
                  <a:lnTo>
                    <a:pt x="1460038" y="476325"/>
                  </a:lnTo>
                  <a:lnTo>
                    <a:pt x="0" y="4763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09" name="Google Shape;109;p11"/>
            <p:cNvSpPr txBox="1"/>
            <p:nvPr/>
          </p:nvSpPr>
          <p:spPr>
            <a:xfrm>
              <a:off x="0" y="-47625"/>
              <a:ext cx="1460038" cy="523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" name="Google Shape;110;p11"/>
          <p:cNvGrpSpPr/>
          <p:nvPr/>
        </p:nvGrpSpPr>
        <p:grpSpPr>
          <a:xfrm>
            <a:off x="906309" y="7140742"/>
            <a:ext cx="5543582" cy="1989374"/>
            <a:chOff x="0" y="-47625"/>
            <a:chExt cx="1460038" cy="523950"/>
          </a:xfrm>
        </p:grpSpPr>
        <p:sp>
          <p:nvSpPr>
            <p:cNvPr id="111" name="Google Shape;111;p11"/>
            <p:cNvSpPr/>
            <p:nvPr/>
          </p:nvSpPr>
          <p:spPr>
            <a:xfrm>
              <a:off x="0" y="0"/>
              <a:ext cx="1460038" cy="476325"/>
            </a:xfrm>
            <a:custGeom>
              <a:avLst/>
              <a:gdLst/>
              <a:ahLst/>
              <a:cxnLst/>
              <a:rect l="l" t="t" r="r" b="b"/>
              <a:pathLst>
                <a:path w="1460038" h="476325" extrusionOk="0">
                  <a:moveTo>
                    <a:pt x="0" y="0"/>
                  </a:moveTo>
                  <a:lnTo>
                    <a:pt x="1460038" y="0"/>
                  </a:lnTo>
                  <a:lnTo>
                    <a:pt x="1460038" y="476325"/>
                  </a:lnTo>
                  <a:lnTo>
                    <a:pt x="0" y="4763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12" name="Google Shape;112;p11"/>
            <p:cNvSpPr txBox="1"/>
            <p:nvPr/>
          </p:nvSpPr>
          <p:spPr>
            <a:xfrm>
              <a:off x="0" y="-47625"/>
              <a:ext cx="1460038" cy="523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9" name="Google Shape;119;p11"/>
          <p:cNvSpPr txBox="1"/>
          <p:nvPr/>
        </p:nvSpPr>
        <p:spPr>
          <a:xfrm>
            <a:off x="1028700" y="7503274"/>
            <a:ext cx="5298801" cy="1625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dirty="0" err="1" smtClean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Хомячи</a:t>
            </a:r>
            <a:r>
              <a:rPr lang="ru-RU" sz="4400" dirty="0" smtClean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ru-RU" sz="4400" dirty="0" err="1" smtClean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кнопкаделы</a:t>
            </a:r>
            <a:endParaRPr sz="4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20" name="Google Shape;120;p11"/>
          <p:cNvSpPr/>
          <p:nvPr/>
        </p:nvSpPr>
        <p:spPr>
          <a:xfrm>
            <a:off x="8814032" y="665925"/>
            <a:ext cx="1469549" cy="1472226"/>
          </a:xfrm>
          <a:custGeom>
            <a:avLst/>
            <a:gdLst/>
            <a:ahLst/>
            <a:cxnLst/>
            <a:rect l="l" t="t" r="r" b="b"/>
            <a:pathLst>
              <a:path w="1469549" h="1472226" extrusionOk="0">
                <a:moveTo>
                  <a:pt x="0" y="0"/>
                </a:moveTo>
                <a:lnTo>
                  <a:pt x="1469549" y="0"/>
                </a:lnTo>
                <a:lnTo>
                  <a:pt x="1469549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21" name="Google Shape;121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88923" y="6810424"/>
            <a:ext cx="4632655" cy="240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231400" y="1677550"/>
            <a:ext cx="4527650" cy="6767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2951" y="1555035"/>
            <a:ext cx="1131100" cy="5237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875974" y="514112"/>
            <a:ext cx="7073814" cy="909404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Прямоугольник 1"/>
          <p:cNvSpPr/>
          <p:nvPr/>
        </p:nvSpPr>
        <p:spPr>
          <a:xfrm>
            <a:off x="2167434" y="1797292"/>
            <a:ext cx="9144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ru-RU" sz="2400" dirty="0">
              <a:latin typeface="Myriad Pro"/>
            </a:endParaRPr>
          </a:p>
          <a:p>
            <a:endParaRPr lang="ru-RU" sz="2400" dirty="0">
              <a:latin typeface="Myriad Pro"/>
            </a:endParaRPr>
          </a:p>
          <a:p>
            <a:r>
              <a:rPr lang="ru-RU" sz="2400" dirty="0">
                <a:latin typeface="Myriad Pro"/>
              </a:rPr>
              <a:t> </a:t>
            </a:r>
            <a:r>
              <a:rPr lang="ru-RU" sz="2400" b="1" dirty="0">
                <a:solidFill>
                  <a:srgbClr val="FFFF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МАДРИГАЛ</a:t>
            </a:r>
            <a:endParaRPr lang="ru-RU" sz="2400" b="1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31824" y="457899"/>
            <a:ext cx="7209274" cy="92681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" name="Google Shape;131;p12"/>
          <p:cNvGrpSpPr/>
          <p:nvPr/>
        </p:nvGrpSpPr>
        <p:grpSpPr>
          <a:xfrm>
            <a:off x="931424" y="1489139"/>
            <a:ext cx="9101392" cy="1989374"/>
            <a:chOff x="0" y="-47625"/>
            <a:chExt cx="2397075" cy="523950"/>
          </a:xfrm>
        </p:grpSpPr>
        <p:sp>
          <p:nvSpPr>
            <p:cNvPr id="132" name="Google Shape;132;p12"/>
            <p:cNvSpPr/>
            <p:nvPr/>
          </p:nvSpPr>
          <p:spPr>
            <a:xfrm>
              <a:off x="0" y="0"/>
              <a:ext cx="2397075" cy="476325"/>
            </a:xfrm>
            <a:custGeom>
              <a:avLst/>
              <a:gdLst/>
              <a:ahLst/>
              <a:cxnLst/>
              <a:rect l="l" t="t" r="r" b="b"/>
              <a:pathLst>
                <a:path w="2397075" h="476325" extrusionOk="0">
                  <a:moveTo>
                    <a:pt x="0" y="0"/>
                  </a:moveTo>
                  <a:lnTo>
                    <a:pt x="2397075" y="0"/>
                  </a:lnTo>
                  <a:lnTo>
                    <a:pt x="2397075" y="476325"/>
                  </a:lnTo>
                  <a:lnTo>
                    <a:pt x="0" y="4763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33" name="Google Shape;133;p12"/>
            <p:cNvSpPr txBox="1"/>
            <p:nvPr/>
          </p:nvSpPr>
          <p:spPr>
            <a:xfrm>
              <a:off x="0" y="-47625"/>
              <a:ext cx="2397075" cy="523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3" name="Google Shape;163;p12"/>
          <p:cNvSpPr txBox="1"/>
          <p:nvPr/>
        </p:nvSpPr>
        <p:spPr>
          <a:xfrm>
            <a:off x="1155296" y="1649552"/>
            <a:ext cx="9157897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20005"/>
              </a:lnSpc>
            </a:pPr>
            <a:r>
              <a:rPr lang="ru-RU" sz="6000" b="1" u="sng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Проблема</a:t>
            </a:r>
            <a:endParaRPr sz="6000" b="1" u="sng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169" name="Google Shape;169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56499" y="756899"/>
            <a:ext cx="5255725" cy="271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5165" y="3824713"/>
            <a:ext cx="1131100" cy="5254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918811" y="3824713"/>
            <a:ext cx="1131100" cy="525411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Прямоугольник 2"/>
          <p:cNvSpPr/>
          <p:nvPr/>
        </p:nvSpPr>
        <p:spPr>
          <a:xfrm>
            <a:off x="931424" y="4351168"/>
            <a:ext cx="1320425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Традиционные </a:t>
            </a:r>
            <a:r>
              <a:rPr lang="ru-RU" sz="2800" dirty="0" err="1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фаерволы</a:t>
            </a:r>
            <a:r>
              <a:rPr lang="ru-RU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— это как пытаться поймать муху кувалдой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931424" y="5304203"/>
            <a:ext cx="9144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dirty="0">
                <a:solidFill>
                  <a:srgbClr val="F8FA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Медленно</a:t>
            </a:r>
          </a:p>
          <a:p>
            <a:r>
              <a:rPr lang="ru-RU" sz="2400" dirty="0">
                <a:solidFill>
                  <a:srgbClr val="F8FA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Ресурсоёмко</a:t>
            </a:r>
          </a:p>
          <a:p>
            <a:r>
              <a:rPr lang="ru-RU" sz="2400" dirty="0">
                <a:solidFill>
                  <a:srgbClr val="F8FA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А муха (пакет) всё равно улетает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829848" y="7099201"/>
            <a:ext cx="91440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Решение:</a:t>
            </a:r>
          </a:p>
          <a:p>
            <a:r>
              <a:rPr lang="ru-RU" sz="2800" dirty="0" err="1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eBPF</a:t>
            </a:r>
            <a:r>
              <a:rPr lang="ru-RU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— дать ядру </a:t>
            </a:r>
            <a:r>
              <a:rPr lang="ru-RU" sz="2800" dirty="0" err="1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Linux</a:t>
            </a:r>
            <a:r>
              <a:rPr lang="ru-RU" sz="28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суперсилы для анализа трафика на лету</a:t>
            </a:r>
            <a:r>
              <a:rPr lang="ru-RU" dirty="0"/>
              <a:t>!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79338" y="4990957"/>
            <a:ext cx="6174415" cy="2800741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10441375" y="7899207"/>
            <a:ext cx="606448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i="1" dirty="0">
                <a:solidFill>
                  <a:srgbClr val="F8FA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Как </a:t>
            </a:r>
            <a:r>
              <a:rPr lang="en-US" sz="2800" i="1" dirty="0" err="1">
                <a:solidFill>
                  <a:srgbClr val="F8FA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eBPF</a:t>
            </a:r>
            <a:r>
              <a:rPr lang="en-US" sz="2800" i="1" dirty="0">
                <a:solidFill>
                  <a:srgbClr val="F8FA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ru-RU" sz="2800" i="1" dirty="0">
                <a:solidFill>
                  <a:srgbClr val="F8FA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обрабатывает пакеты</a:t>
            </a:r>
            <a:endParaRPr lang="ru-RU" sz="28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50275" y="460088"/>
            <a:ext cx="7209274" cy="926821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7" name="Google Shape;177;p13"/>
          <p:cNvGrpSpPr/>
          <p:nvPr/>
        </p:nvGrpSpPr>
        <p:grpSpPr>
          <a:xfrm>
            <a:off x="1028700" y="1824085"/>
            <a:ext cx="1731395" cy="1912221"/>
            <a:chOff x="0" y="-47625"/>
            <a:chExt cx="456005" cy="503630"/>
          </a:xfrm>
        </p:grpSpPr>
        <p:sp>
          <p:nvSpPr>
            <p:cNvPr id="178" name="Google Shape;178;p13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79" name="Google Shape;179;p13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0" name="Google Shape;180;p13"/>
          <p:cNvGrpSpPr/>
          <p:nvPr/>
        </p:nvGrpSpPr>
        <p:grpSpPr>
          <a:xfrm>
            <a:off x="1151438" y="1946359"/>
            <a:ext cx="1731395" cy="1912221"/>
            <a:chOff x="0" y="-47625"/>
            <a:chExt cx="456005" cy="503630"/>
          </a:xfrm>
        </p:grpSpPr>
        <p:sp>
          <p:nvSpPr>
            <p:cNvPr id="181" name="Google Shape;181;p13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82" name="Google Shape;182;p13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9" name="Google Shape;189;p13"/>
          <p:cNvSpPr txBox="1"/>
          <p:nvPr/>
        </p:nvSpPr>
        <p:spPr>
          <a:xfrm>
            <a:off x="3013690" y="1935353"/>
            <a:ext cx="939322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20005"/>
              </a:lnSpc>
            </a:pPr>
            <a:r>
              <a:rPr lang="ru-RU" sz="4000" dirty="0">
                <a:solidFill>
                  <a:srgbClr val="FFFFFF"/>
                </a:solidFill>
                <a:latin typeface="Cascadia Code" panose="020B0609020000020004" pitchFamily="49" charset="0"/>
                <a:ea typeface="Teko"/>
                <a:cs typeface="Cascadia Code" panose="020B0609020000020004" pitchFamily="49" charset="0"/>
                <a:sym typeface="Teko"/>
              </a:rPr>
              <a:t>Как это работает?</a:t>
            </a:r>
            <a:endParaRPr sz="40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90" name="Google Shape;190;p13"/>
          <p:cNvSpPr txBox="1"/>
          <p:nvPr/>
        </p:nvSpPr>
        <p:spPr>
          <a:xfrm>
            <a:off x="3545218" y="4371281"/>
            <a:ext cx="7174200" cy="4310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Шаг 1:</a:t>
            </a:r>
            <a:r>
              <a:rPr lang="ru-RU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XDP перехватывает пакеты </a:t>
            </a:r>
            <a:r>
              <a:rPr lang="ru-RU" sz="2400" b="1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до ядра</a:t>
            </a:r>
            <a:r>
              <a:rPr lang="ru-RU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, что ускоряет обработку в 10-100 раз.</a:t>
            </a:r>
          </a:p>
          <a:p>
            <a:r>
              <a:rPr lang="ru-RU" sz="2400" b="1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Шаг 2:</a:t>
            </a:r>
            <a:r>
              <a:rPr lang="ru-RU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Фильтрация по протоколам — как проверка паспорта: только TCP/IP, остальное — мимо!</a:t>
            </a:r>
          </a:p>
          <a:p>
            <a:r>
              <a:rPr lang="ru-RU" sz="2400" b="1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Шаг 3:</a:t>
            </a:r>
            <a:r>
              <a:rPr lang="ru-RU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Поиск HTTP/HTTPS в </a:t>
            </a:r>
            <a:r>
              <a:rPr lang="ru-RU" sz="2400" dirty="0" err="1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payload</a:t>
            </a:r>
            <a:r>
              <a:rPr lang="ru-RU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— это как искать "спасибо" в переписке. Если нашел — пропускаем.</a:t>
            </a:r>
          </a:p>
          <a:p>
            <a:r>
              <a:rPr lang="ru-RU" sz="2400" b="1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Шаг 4:</a:t>
            </a:r>
            <a:r>
              <a:rPr lang="ru-RU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Всё остальное — блокируем. Даже если это кот в </a:t>
            </a:r>
            <a:r>
              <a:rPr lang="ru-RU" sz="2400" dirty="0" err="1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TikTok</a:t>
            </a:r>
            <a:r>
              <a:rPr lang="ru-RU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8" name="Google Shape;198;p13"/>
          <p:cNvSpPr/>
          <p:nvPr/>
        </p:nvSpPr>
        <p:spPr>
          <a:xfrm>
            <a:off x="-734775" y="6589877"/>
            <a:ext cx="1469549" cy="1472226"/>
          </a:xfrm>
          <a:custGeom>
            <a:avLst/>
            <a:gdLst/>
            <a:ahLst/>
            <a:cxnLst/>
            <a:rect l="l" t="t" r="r" b="b"/>
            <a:pathLst>
              <a:path w="1469549" h="1472226" extrusionOk="0">
                <a:moveTo>
                  <a:pt x="0" y="0"/>
                </a:moveTo>
                <a:lnTo>
                  <a:pt x="1469550" y="0"/>
                </a:lnTo>
                <a:lnTo>
                  <a:pt x="1469550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200" name="Google Shape;200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76325" y="3858601"/>
            <a:ext cx="1229775" cy="57227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490213" y="5782350"/>
            <a:ext cx="3093295" cy="308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2012975" y="9252048"/>
            <a:ext cx="7315200" cy="2377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939964" y="548362"/>
            <a:ext cx="7014995" cy="9032959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2776757" y="9452262"/>
            <a:ext cx="2439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dirty="0" smtClean="0">
                <a:solidFill>
                  <a:srgbClr val="F8FAFF"/>
                </a:solidFill>
                <a:latin typeface="DeepSeek-CJK-patch"/>
              </a:rPr>
              <a:t>:</a:t>
            </a:r>
            <a:endParaRPr lang="ru-RU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17482" y="0"/>
            <a:ext cx="19012818" cy="10583301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14"/>
          <p:cNvSpPr txBox="1"/>
          <p:nvPr/>
        </p:nvSpPr>
        <p:spPr>
          <a:xfrm>
            <a:off x="1526486" y="6771213"/>
            <a:ext cx="15557326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ru-RU" sz="1800" b="1" dirty="0" smtClean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Что под капотом?</a:t>
            </a:r>
            <a:endParaRPr lang="ru-RU" sz="1800" dirty="0" smtClean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2000" b="1" dirty="0" smtClean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HTTP-сигнатуры:</a:t>
            </a:r>
            <a:endParaRPr lang="ru-RU" sz="2000" dirty="0" smtClean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ru-RU" sz="2000" dirty="0" smtClean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Ищем ключевые слова в начале пакета (например</a:t>
            </a:r>
            <a:r>
              <a:rPr lang="en-US" dirty="0" smtClean="0"/>
              <a:t> </a:t>
            </a:r>
            <a:r>
              <a:rPr lang="en-US" sz="2000" dirty="0" smtClean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GET)</a:t>
            </a:r>
            <a:endParaRPr lang="ru-RU" sz="20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216" name="Google Shape;216;p14"/>
          <p:cNvSpPr txBox="1"/>
          <p:nvPr/>
        </p:nvSpPr>
        <p:spPr>
          <a:xfrm>
            <a:off x="1365337" y="8885555"/>
            <a:ext cx="1555732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40000"/>
              </a:lnSpc>
            </a:pPr>
            <a:r>
              <a:rPr lang="ru-RU" sz="2000" dirty="0">
                <a:solidFill>
                  <a:schemeClr val="bg1"/>
                </a:solidFill>
              </a:rPr>
              <a:t>Если код работает — это </a:t>
            </a:r>
            <a:r>
              <a:rPr lang="ru-RU" sz="2000" dirty="0" err="1">
                <a:solidFill>
                  <a:schemeClr val="bg1"/>
                </a:solidFill>
              </a:rPr>
              <a:t>eBPF</a:t>
            </a:r>
            <a:r>
              <a:rPr lang="ru-RU" sz="2000" dirty="0">
                <a:solidFill>
                  <a:schemeClr val="bg1"/>
                </a:solidFill>
              </a:rPr>
              <a:t>. Если нет — это баг в ядре. Всё просто!»</a:t>
            </a:r>
            <a:endParaRPr sz="2000" dirty="0">
              <a:solidFill>
                <a:schemeClr val="bg1"/>
              </a:solidFill>
            </a:endParaRPr>
          </a:p>
        </p:txBody>
      </p:sp>
      <p:grpSp>
        <p:nvGrpSpPr>
          <p:cNvPr id="217" name="Google Shape;217;p14"/>
          <p:cNvGrpSpPr/>
          <p:nvPr/>
        </p:nvGrpSpPr>
        <p:grpSpPr>
          <a:xfrm rot="5400000">
            <a:off x="12109123" y="3993014"/>
            <a:ext cx="2809881" cy="409797"/>
            <a:chOff x="0" y="-47625"/>
            <a:chExt cx="812800" cy="118539"/>
          </a:xfrm>
        </p:grpSpPr>
        <p:sp>
          <p:nvSpPr>
            <p:cNvPr id="218" name="Google Shape;218;p14"/>
            <p:cNvSpPr/>
            <p:nvPr/>
          </p:nvSpPr>
          <p:spPr>
            <a:xfrm>
              <a:off x="0" y="0"/>
              <a:ext cx="812800" cy="70914"/>
            </a:xfrm>
            <a:custGeom>
              <a:avLst/>
              <a:gdLst/>
              <a:ahLst/>
              <a:cxnLst/>
              <a:rect l="l" t="t" r="r" b="b"/>
              <a:pathLst>
                <a:path w="812800" h="70914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19" name="Google Shape;219;p14"/>
            <p:cNvSpPr txBox="1"/>
            <p:nvPr/>
          </p:nvSpPr>
          <p:spPr>
            <a:xfrm>
              <a:off x="0" y="-47625"/>
              <a:ext cx="812800" cy="118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0" name="Google Shape;220;p14"/>
          <p:cNvGrpSpPr/>
          <p:nvPr/>
        </p:nvGrpSpPr>
        <p:grpSpPr>
          <a:xfrm rot="5400000">
            <a:off x="3509691" y="3993014"/>
            <a:ext cx="2809881" cy="409797"/>
            <a:chOff x="0" y="-47625"/>
            <a:chExt cx="812800" cy="118539"/>
          </a:xfrm>
        </p:grpSpPr>
        <p:sp>
          <p:nvSpPr>
            <p:cNvPr id="221" name="Google Shape;221;p14"/>
            <p:cNvSpPr/>
            <p:nvPr/>
          </p:nvSpPr>
          <p:spPr>
            <a:xfrm>
              <a:off x="0" y="0"/>
              <a:ext cx="812800" cy="70914"/>
            </a:xfrm>
            <a:custGeom>
              <a:avLst/>
              <a:gdLst/>
              <a:ahLst/>
              <a:cxnLst/>
              <a:rect l="l" t="t" r="r" b="b"/>
              <a:pathLst>
                <a:path w="812800" h="70914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22" name="Google Shape;222;p14"/>
            <p:cNvSpPr txBox="1"/>
            <p:nvPr/>
          </p:nvSpPr>
          <p:spPr>
            <a:xfrm>
              <a:off x="0" y="-47625"/>
              <a:ext cx="812800" cy="118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3" name="Google Shape;223;p14"/>
          <p:cNvSpPr/>
          <p:nvPr/>
        </p:nvSpPr>
        <p:spPr>
          <a:xfrm>
            <a:off x="1767427" y="3470890"/>
            <a:ext cx="1469549" cy="1472226"/>
          </a:xfrm>
          <a:custGeom>
            <a:avLst/>
            <a:gdLst/>
            <a:ahLst/>
            <a:cxnLst/>
            <a:rect l="l" t="t" r="r" b="b"/>
            <a:pathLst>
              <a:path w="1469549" h="1472226" extrusionOk="0">
                <a:moveTo>
                  <a:pt x="0" y="0"/>
                </a:moveTo>
                <a:lnTo>
                  <a:pt x="1469549" y="0"/>
                </a:lnTo>
                <a:lnTo>
                  <a:pt x="1469549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224" name="Google Shape;22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610275" y="1387838"/>
            <a:ext cx="4947075" cy="25588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2574942" y="423519"/>
            <a:ext cx="7880534" cy="26545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573150" y="-582579"/>
            <a:ext cx="8154276" cy="17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4134250" y="3966586"/>
            <a:ext cx="8154276" cy="26501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365325" y="6303199"/>
            <a:ext cx="769475" cy="35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54887" y="1719200"/>
            <a:ext cx="8354277" cy="4897526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1431946" y="7947804"/>
            <a:ext cx="723497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F8FAFF"/>
                </a:solidFill>
                <a:latin typeface="DeepSeek-CJK-patch"/>
              </a:rPr>
              <a:t>Цикл проверяет все сигнатуры из списка — как поиск запрещенных слов в чате</a:t>
            </a:r>
            <a:r>
              <a:rPr lang="ru-RU" dirty="0">
                <a:solidFill>
                  <a:srgbClr val="F8FAFF"/>
                </a:solidFill>
                <a:latin typeface="DeepSeek-CJK-patch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15"/>
          <p:cNvGrpSpPr/>
          <p:nvPr/>
        </p:nvGrpSpPr>
        <p:grpSpPr>
          <a:xfrm>
            <a:off x="10548981" y="452860"/>
            <a:ext cx="7209257" cy="9299062"/>
            <a:chOff x="0" y="0"/>
            <a:chExt cx="9612342" cy="12398749"/>
          </a:xfrm>
        </p:grpSpPr>
        <p:cxnSp>
          <p:nvCxnSpPr>
            <p:cNvPr id="254" name="Google Shape;254;p15"/>
            <p:cNvCxnSpPr/>
            <p:nvPr/>
          </p:nvCxnSpPr>
          <p:spPr>
            <a:xfrm>
              <a:off x="127336" y="127336"/>
              <a:ext cx="9485006" cy="0"/>
            </a:xfrm>
            <a:prstGeom prst="straightConnector1">
              <a:avLst/>
            </a:prstGeom>
            <a:noFill/>
            <a:ln w="508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5" name="Google Shape;255;p15"/>
            <p:cNvCxnSpPr/>
            <p:nvPr/>
          </p:nvCxnSpPr>
          <p:spPr>
            <a:xfrm>
              <a:off x="127336" y="12271412"/>
              <a:ext cx="9485006" cy="0"/>
            </a:xfrm>
            <a:prstGeom prst="straightConnector1">
              <a:avLst/>
            </a:prstGeom>
            <a:noFill/>
            <a:ln w="508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6" name="Google Shape;256;p15"/>
            <p:cNvCxnSpPr/>
            <p:nvPr/>
          </p:nvCxnSpPr>
          <p:spPr>
            <a:xfrm>
              <a:off x="9612342" y="127336"/>
              <a:ext cx="0" cy="12144076"/>
            </a:xfrm>
            <a:prstGeom prst="straightConnector1">
              <a:avLst/>
            </a:prstGeom>
            <a:noFill/>
            <a:ln w="508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57" name="Google Shape;257;p15"/>
            <p:cNvGrpSpPr/>
            <p:nvPr/>
          </p:nvGrpSpPr>
          <p:grpSpPr>
            <a:xfrm>
              <a:off x="0" y="0"/>
              <a:ext cx="254673" cy="254673"/>
              <a:chOff x="0" y="0"/>
              <a:chExt cx="812800" cy="812800"/>
            </a:xfrm>
          </p:grpSpPr>
          <p:sp>
            <p:nvSpPr>
              <p:cNvPr id="258" name="Google Shape;258;p1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0" name="Google Shape;260;p15"/>
            <p:cNvGrpSpPr/>
            <p:nvPr/>
          </p:nvGrpSpPr>
          <p:grpSpPr>
            <a:xfrm>
              <a:off x="0" y="12144076"/>
              <a:ext cx="254673" cy="254673"/>
              <a:chOff x="0" y="0"/>
              <a:chExt cx="812800" cy="812800"/>
            </a:xfrm>
          </p:grpSpPr>
          <p:sp>
            <p:nvSpPr>
              <p:cNvPr id="261" name="Google Shape;261;p1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63" name="Google Shape;263;p15"/>
          <p:cNvSpPr txBox="1"/>
          <p:nvPr/>
        </p:nvSpPr>
        <p:spPr>
          <a:xfrm>
            <a:off x="882503" y="834890"/>
            <a:ext cx="8659062" cy="2954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ru-RU" sz="9600" b="1" dirty="0">
                <a:solidFill>
                  <a:srgbClr val="F8FAFF"/>
                </a:solidFill>
                <a:latin typeface="DeepSeek-CJK-patch"/>
              </a:rPr>
              <a:t>Тестирование (драма)</a:t>
            </a:r>
          </a:p>
        </p:txBody>
      </p:sp>
      <p:pic>
        <p:nvPicPr>
          <p:cNvPr id="269" name="Google Shape;2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41525" y="-734298"/>
            <a:ext cx="7727250" cy="2517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910275" y="1783502"/>
            <a:ext cx="7727250" cy="2517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6550" y="7442452"/>
            <a:ext cx="7727250" cy="2517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7364" y="2415014"/>
            <a:ext cx="10582106" cy="2225116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406" y="5102390"/>
            <a:ext cx="6331985" cy="35624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13475" y="-59125"/>
            <a:ext cx="19109043" cy="1063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48971" y="396725"/>
            <a:ext cx="7209250" cy="926814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0" name="Google Shape;280;p16"/>
          <p:cNvGrpSpPr/>
          <p:nvPr/>
        </p:nvGrpSpPr>
        <p:grpSpPr>
          <a:xfrm>
            <a:off x="6154931" y="1838271"/>
            <a:ext cx="4460033" cy="6924399"/>
            <a:chOff x="0" y="-47625"/>
            <a:chExt cx="1174659" cy="1823710"/>
          </a:xfrm>
        </p:grpSpPr>
        <p:sp>
          <p:nvSpPr>
            <p:cNvPr id="281" name="Google Shape;281;p16"/>
            <p:cNvSpPr/>
            <p:nvPr/>
          </p:nvSpPr>
          <p:spPr>
            <a:xfrm>
              <a:off x="0" y="0"/>
              <a:ext cx="1174659" cy="1776085"/>
            </a:xfrm>
            <a:custGeom>
              <a:avLst/>
              <a:gdLst/>
              <a:ahLst/>
              <a:cxnLst/>
              <a:rect l="l" t="t" r="r" b="b"/>
              <a:pathLst>
                <a:path w="1174659" h="1776085" extrusionOk="0">
                  <a:moveTo>
                    <a:pt x="0" y="0"/>
                  </a:moveTo>
                  <a:lnTo>
                    <a:pt x="1174659" y="0"/>
                  </a:lnTo>
                  <a:lnTo>
                    <a:pt x="1174659" y="1776085"/>
                  </a:lnTo>
                  <a:lnTo>
                    <a:pt x="0" y="17760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82" name="Google Shape;282;p16"/>
            <p:cNvSpPr txBox="1"/>
            <p:nvPr/>
          </p:nvSpPr>
          <p:spPr>
            <a:xfrm>
              <a:off x="0" y="-47625"/>
              <a:ext cx="1174659" cy="18237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6" name="Google Shape;286;p16"/>
          <p:cNvGrpSpPr/>
          <p:nvPr/>
        </p:nvGrpSpPr>
        <p:grpSpPr>
          <a:xfrm>
            <a:off x="6441645" y="2009018"/>
            <a:ext cx="4460033" cy="6924399"/>
            <a:chOff x="0" y="-47625"/>
            <a:chExt cx="1174659" cy="1823710"/>
          </a:xfrm>
        </p:grpSpPr>
        <p:sp>
          <p:nvSpPr>
            <p:cNvPr id="287" name="Google Shape;287;p16"/>
            <p:cNvSpPr/>
            <p:nvPr/>
          </p:nvSpPr>
          <p:spPr>
            <a:xfrm>
              <a:off x="0" y="0"/>
              <a:ext cx="1174659" cy="1776085"/>
            </a:xfrm>
            <a:custGeom>
              <a:avLst/>
              <a:gdLst/>
              <a:ahLst/>
              <a:cxnLst/>
              <a:rect l="l" t="t" r="r" b="b"/>
              <a:pathLst>
                <a:path w="1174659" h="1776085" extrusionOk="0">
                  <a:moveTo>
                    <a:pt x="0" y="0"/>
                  </a:moveTo>
                  <a:lnTo>
                    <a:pt x="1174659" y="0"/>
                  </a:lnTo>
                  <a:lnTo>
                    <a:pt x="1174659" y="1776085"/>
                  </a:lnTo>
                  <a:lnTo>
                    <a:pt x="0" y="17760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88" name="Google Shape;288;p16"/>
            <p:cNvSpPr txBox="1"/>
            <p:nvPr/>
          </p:nvSpPr>
          <p:spPr>
            <a:xfrm>
              <a:off x="0" y="-47625"/>
              <a:ext cx="1174659" cy="18237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8" name="Google Shape;298;p16"/>
          <p:cNvSpPr txBox="1"/>
          <p:nvPr/>
        </p:nvSpPr>
        <p:spPr>
          <a:xfrm>
            <a:off x="8122685" y="2337972"/>
            <a:ext cx="2165120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>
                <a:solidFill>
                  <a:srgbClr val="FFFFFF"/>
                </a:solidFill>
                <a:cs typeface="Teko"/>
                <a:sym typeface="Teko"/>
              </a:rPr>
              <a:t>ПРИЕМУЩЕСТВА</a:t>
            </a:r>
            <a:endParaRPr sz="3600" dirty="0"/>
          </a:p>
        </p:txBody>
      </p:sp>
      <p:sp>
        <p:nvSpPr>
          <p:cNvPr id="300" name="Google Shape;300;p16"/>
          <p:cNvSpPr txBox="1"/>
          <p:nvPr/>
        </p:nvSpPr>
        <p:spPr>
          <a:xfrm>
            <a:off x="6939077" y="3809225"/>
            <a:ext cx="3963000" cy="3323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F8FAFF"/>
                </a:solidFill>
                <a:latin typeface="DeepSeek-CJK-patch"/>
              </a:rPr>
              <a:t>Скорость: Работает на уровне ядра (XDP).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F8FAFF"/>
                </a:solidFill>
                <a:latin typeface="DeepSeek-CJK-patch"/>
              </a:rPr>
              <a:t>Гибкость: Можно добавить любую логику (даже блокировать </a:t>
            </a:r>
            <a:r>
              <a:rPr lang="ru-RU" sz="2400" dirty="0" err="1">
                <a:solidFill>
                  <a:srgbClr val="F8FAFF"/>
                </a:solidFill>
                <a:latin typeface="DeepSeek-CJK-patch"/>
              </a:rPr>
              <a:t>мемы</a:t>
            </a:r>
            <a:r>
              <a:rPr lang="ru-RU" sz="2400" dirty="0">
                <a:solidFill>
                  <a:srgbClr val="F8FAFF"/>
                </a:solidFill>
                <a:latin typeface="DeepSeek-CJK-patch"/>
              </a:rPr>
              <a:t> про котиков).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F8FAFF"/>
                </a:solidFill>
                <a:latin typeface="DeepSeek-CJK-patch"/>
              </a:rPr>
              <a:t>Безопасность: Проверяет </a:t>
            </a:r>
            <a:r>
              <a:rPr lang="ru-RU" sz="2400" dirty="0" err="1">
                <a:solidFill>
                  <a:srgbClr val="F8FAFF"/>
                </a:solidFill>
                <a:latin typeface="DeepSeek-CJK-patch"/>
              </a:rPr>
              <a:t>payload</a:t>
            </a:r>
            <a:r>
              <a:rPr lang="ru-RU" sz="2400" dirty="0">
                <a:solidFill>
                  <a:srgbClr val="F8FAFF"/>
                </a:solidFill>
                <a:latin typeface="DeepSeek-CJK-patch"/>
              </a:rPr>
              <a:t>, а не только заголовки.</a:t>
            </a:r>
          </a:p>
        </p:txBody>
      </p:sp>
      <p:sp>
        <p:nvSpPr>
          <p:cNvPr id="302" name="Google Shape;302;p16"/>
          <p:cNvSpPr/>
          <p:nvPr/>
        </p:nvSpPr>
        <p:spPr>
          <a:xfrm>
            <a:off x="1767427" y="3470890"/>
            <a:ext cx="1469549" cy="1472226"/>
          </a:xfrm>
          <a:custGeom>
            <a:avLst/>
            <a:gdLst/>
            <a:ahLst/>
            <a:cxnLst/>
            <a:rect l="l" t="t" r="r" b="b"/>
            <a:pathLst>
              <a:path w="1469549" h="1472226" extrusionOk="0">
                <a:moveTo>
                  <a:pt x="0" y="0"/>
                </a:moveTo>
                <a:lnTo>
                  <a:pt x="1469549" y="0"/>
                </a:lnTo>
                <a:lnTo>
                  <a:pt x="1469549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303" name="Google Shape;303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1050" y="1909370"/>
            <a:ext cx="804175" cy="374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4443700" y="6413648"/>
            <a:ext cx="7209276" cy="234902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447305" y="875401"/>
            <a:ext cx="7209246" cy="234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6078475" y="4419001"/>
            <a:ext cx="838675" cy="3907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939077" y="2494396"/>
            <a:ext cx="838675" cy="10483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98475" y="545850"/>
            <a:ext cx="7088601" cy="9113051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17"/>
          <p:cNvSpPr txBox="1"/>
          <p:nvPr/>
        </p:nvSpPr>
        <p:spPr>
          <a:xfrm>
            <a:off x="1464851" y="1809271"/>
            <a:ext cx="7378075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ru-RU" sz="9600" b="1" dirty="0">
                <a:solidFill>
                  <a:srgbClr val="F8FAFF"/>
                </a:solidFill>
                <a:latin typeface="DeepSeek-CJK-patch"/>
              </a:rPr>
              <a:t>Финал</a:t>
            </a:r>
          </a:p>
        </p:txBody>
      </p:sp>
      <p:sp>
        <p:nvSpPr>
          <p:cNvPr id="321" name="Google Shape;321;p17"/>
          <p:cNvSpPr txBox="1"/>
          <p:nvPr/>
        </p:nvSpPr>
        <p:spPr>
          <a:xfrm>
            <a:off x="1148872" y="4164994"/>
            <a:ext cx="9545100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sz="3600" dirty="0" err="1">
                <a:solidFill>
                  <a:srgbClr val="F8FAFF"/>
                </a:solidFill>
                <a:latin typeface="DeepSeek-CJK-patch"/>
              </a:rPr>
              <a:t>Фаервол</a:t>
            </a:r>
            <a:r>
              <a:rPr lang="ru-RU" sz="3600" dirty="0">
                <a:solidFill>
                  <a:srgbClr val="F8FAFF"/>
                </a:solidFill>
                <a:latin typeface="DeepSeek-CJK-patch"/>
              </a:rPr>
              <a:t> готов</a:t>
            </a:r>
            <a:r>
              <a:rPr lang="ru-RU" sz="3600" dirty="0" smtClean="0">
                <a:solidFill>
                  <a:srgbClr val="F8FAFF"/>
                </a:solidFill>
                <a:latin typeface="DeepSeek-CJK-patch"/>
              </a:rPr>
              <a:t>.(ну </a:t>
            </a:r>
            <a:r>
              <a:rPr lang="ru-RU" sz="3600" dirty="0" err="1" smtClean="0">
                <a:solidFill>
                  <a:srgbClr val="F8FAFF"/>
                </a:solidFill>
                <a:latin typeface="DeepSeek-CJK-patch"/>
              </a:rPr>
              <a:t>потчти</a:t>
            </a:r>
            <a:r>
              <a:rPr lang="ru-RU" sz="3600" dirty="0" smtClean="0">
                <a:solidFill>
                  <a:srgbClr val="F8FAFF"/>
                </a:solidFill>
                <a:latin typeface="DeepSeek-CJK-patch"/>
              </a:rPr>
              <a:t> )</a:t>
            </a:r>
            <a:endParaRPr lang="ru-RU" sz="3600" dirty="0">
              <a:solidFill>
                <a:srgbClr val="F8FAFF"/>
              </a:solidFill>
              <a:latin typeface="DeepSeek-CJK-patch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3600" dirty="0" err="1">
                <a:solidFill>
                  <a:srgbClr val="F8FAFF"/>
                </a:solidFill>
                <a:latin typeface="DeepSeek-CJK-patch"/>
              </a:rPr>
              <a:t>ping</a:t>
            </a:r>
            <a:r>
              <a:rPr lang="ru-RU" sz="3600" dirty="0">
                <a:solidFill>
                  <a:srgbClr val="F8FAFF"/>
                </a:solidFill>
                <a:latin typeface="DeepSeek-CJK-patch"/>
              </a:rPr>
              <a:t> — </a:t>
            </a:r>
            <a:r>
              <a:rPr lang="ru-RU" sz="3600" dirty="0" smtClean="0">
                <a:solidFill>
                  <a:srgbClr val="F8FAFF"/>
                </a:solidFill>
                <a:latin typeface="DeepSeek-CJK-patch"/>
              </a:rPr>
              <a:t>должен был </a:t>
            </a:r>
            <a:r>
              <a:rPr lang="ru-RU" sz="3600" dirty="0" smtClean="0">
                <a:solidFill>
                  <a:srgbClr val="F8FAFF"/>
                </a:solidFill>
                <a:latin typeface="DeepSeek-CJK-patch"/>
              </a:rPr>
              <a:t>заблокирован..</a:t>
            </a:r>
            <a:endParaRPr lang="ru-RU" sz="3600" dirty="0">
              <a:solidFill>
                <a:srgbClr val="F8FAFF"/>
              </a:solidFill>
              <a:latin typeface="DeepSeek-CJK-patch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3600" dirty="0" smtClean="0">
                <a:solidFill>
                  <a:srgbClr val="F8FAFF"/>
                </a:solidFill>
                <a:latin typeface="DeepSeek-CJK-patch"/>
              </a:rPr>
              <a:t>наши </a:t>
            </a:r>
            <a:r>
              <a:rPr lang="ru-RU" sz="3600" dirty="0">
                <a:solidFill>
                  <a:srgbClr val="F8FAFF"/>
                </a:solidFill>
                <a:latin typeface="DeepSeek-CJK-patch"/>
              </a:rPr>
              <a:t>нервы — на исходе.</a:t>
            </a:r>
          </a:p>
        </p:txBody>
      </p:sp>
      <p:grpSp>
        <p:nvGrpSpPr>
          <p:cNvPr id="322" name="Google Shape;322;p17"/>
          <p:cNvGrpSpPr/>
          <p:nvPr/>
        </p:nvGrpSpPr>
        <p:grpSpPr>
          <a:xfrm>
            <a:off x="1098456" y="1312238"/>
            <a:ext cx="7418383" cy="1974361"/>
            <a:chOff x="74242" y="649052"/>
            <a:chExt cx="1953813" cy="519996"/>
          </a:xfrm>
        </p:grpSpPr>
        <p:sp>
          <p:nvSpPr>
            <p:cNvPr id="323" name="Google Shape;323;p17"/>
            <p:cNvSpPr/>
            <p:nvPr/>
          </p:nvSpPr>
          <p:spPr>
            <a:xfrm>
              <a:off x="74242" y="713043"/>
              <a:ext cx="1918966" cy="456005"/>
            </a:xfrm>
            <a:custGeom>
              <a:avLst/>
              <a:gdLst/>
              <a:ahLst/>
              <a:cxnLst/>
              <a:rect l="l" t="t" r="r" b="b"/>
              <a:pathLst>
                <a:path w="1918966" h="456005" extrusionOk="0">
                  <a:moveTo>
                    <a:pt x="0" y="0"/>
                  </a:moveTo>
                  <a:lnTo>
                    <a:pt x="1918966" y="0"/>
                  </a:lnTo>
                  <a:lnTo>
                    <a:pt x="1918966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324" name="Google Shape;324;p17"/>
            <p:cNvSpPr txBox="1"/>
            <p:nvPr/>
          </p:nvSpPr>
          <p:spPr>
            <a:xfrm>
              <a:off x="109089" y="649052"/>
              <a:ext cx="1918966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6" name="Google Shape;326;p17"/>
          <p:cNvSpPr/>
          <p:nvPr/>
        </p:nvSpPr>
        <p:spPr>
          <a:xfrm>
            <a:off x="1353361" y="1809271"/>
            <a:ext cx="7286074" cy="1731395"/>
          </a:xfrm>
          <a:custGeom>
            <a:avLst/>
            <a:gdLst/>
            <a:ahLst/>
            <a:cxnLst/>
            <a:rect l="l" t="t" r="r" b="b"/>
            <a:pathLst>
              <a:path w="1918966" h="456005" extrusionOk="0">
                <a:moveTo>
                  <a:pt x="0" y="0"/>
                </a:moveTo>
                <a:lnTo>
                  <a:pt x="1918966" y="0"/>
                </a:lnTo>
                <a:lnTo>
                  <a:pt x="1918966" y="456005"/>
                </a:lnTo>
                <a:lnTo>
                  <a:pt x="0" y="456005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38100" cap="sq" cmpd="sng">
            <a:solidFill>
              <a:srgbClr val="5CE1E6"/>
            </a:solidFill>
            <a:prstDash val="solid"/>
            <a:miter lim="8000"/>
            <a:headEnd type="none" w="sm" len="sm"/>
            <a:tailEnd type="none" w="sm" len="sm"/>
          </a:ln>
        </p:spPr>
      </p:sp>
      <p:grpSp>
        <p:nvGrpSpPr>
          <p:cNvPr id="328" name="Google Shape;328;p17"/>
          <p:cNvGrpSpPr/>
          <p:nvPr/>
        </p:nvGrpSpPr>
        <p:grpSpPr>
          <a:xfrm rot="5400000">
            <a:off x="10847561" y="4961683"/>
            <a:ext cx="2809881" cy="409797"/>
            <a:chOff x="0" y="-47625"/>
            <a:chExt cx="812800" cy="118539"/>
          </a:xfrm>
        </p:grpSpPr>
        <p:sp>
          <p:nvSpPr>
            <p:cNvPr id="329" name="Google Shape;329;p17"/>
            <p:cNvSpPr/>
            <p:nvPr/>
          </p:nvSpPr>
          <p:spPr>
            <a:xfrm>
              <a:off x="0" y="0"/>
              <a:ext cx="812800" cy="70914"/>
            </a:xfrm>
            <a:custGeom>
              <a:avLst/>
              <a:gdLst/>
              <a:ahLst/>
              <a:cxnLst/>
              <a:rect l="l" t="t" r="r" b="b"/>
              <a:pathLst>
                <a:path w="812800" h="70914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30" name="Google Shape;330;p17"/>
            <p:cNvSpPr txBox="1"/>
            <p:nvPr/>
          </p:nvSpPr>
          <p:spPr>
            <a:xfrm>
              <a:off x="0" y="-47625"/>
              <a:ext cx="812800" cy="118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1" name="Google Shape;331;p17"/>
          <p:cNvGrpSpPr/>
          <p:nvPr/>
        </p:nvGrpSpPr>
        <p:grpSpPr>
          <a:xfrm rot="5400000">
            <a:off x="16059257" y="4961683"/>
            <a:ext cx="2809881" cy="409797"/>
            <a:chOff x="0" y="-47625"/>
            <a:chExt cx="812800" cy="118539"/>
          </a:xfrm>
        </p:grpSpPr>
        <p:sp>
          <p:nvSpPr>
            <p:cNvPr id="332" name="Google Shape;332;p17"/>
            <p:cNvSpPr/>
            <p:nvPr/>
          </p:nvSpPr>
          <p:spPr>
            <a:xfrm>
              <a:off x="0" y="0"/>
              <a:ext cx="812800" cy="70914"/>
            </a:xfrm>
            <a:custGeom>
              <a:avLst/>
              <a:gdLst/>
              <a:ahLst/>
              <a:cxnLst/>
              <a:rect l="l" t="t" r="r" b="b"/>
              <a:pathLst>
                <a:path w="812800" h="70914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33" name="Google Shape;333;p17"/>
            <p:cNvSpPr txBox="1"/>
            <p:nvPr/>
          </p:nvSpPr>
          <p:spPr>
            <a:xfrm>
              <a:off x="0" y="-47625"/>
              <a:ext cx="812800" cy="118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4" name="Google Shape;334;p17"/>
          <p:cNvSpPr/>
          <p:nvPr/>
        </p:nvSpPr>
        <p:spPr>
          <a:xfrm>
            <a:off x="9959198" y="1374914"/>
            <a:ext cx="1469549" cy="1472226"/>
          </a:xfrm>
          <a:custGeom>
            <a:avLst/>
            <a:gdLst/>
            <a:ahLst/>
            <a:cxnLst/>
            <a:rect l="l" t="t" r="r" b="b"/>
            <a:pathLst>
              <a:path w="1469549" h="1472226" extrusionOk="0">
                <a:moveTo>
                  <a:pt x="0" y="0"/>
                </a:moveTo>
                <a:lnTo>
                  <a:pt x="1469549" y="0"/>
                </a:lnTo>
                <a:lnTo>
                  <a:pt x="1469549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335" name="Google Shape;33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2885622" y="6343550"/>
            <a:ext cx="7317873" cy="154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05266" y="-391025"/>
            <a:ext cx="7317873" cy="154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244149" y="1374923"/>
            <a:ext cx="5006251" cy="74821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382874" y="8947575"/>
            <a:ext cx="7286124" cy="2374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77433" y="4073191"/>
            <a:ext cx="2759015" cy="268107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Introduction to Cyber Crime Slides   ">
  <a:themeElements>
    <a:clrScheme name="Office">
      <a:dk1>
        <a:srgbClr val="000000"/>
      </a:dk1>
      <a:lt1>
        <a:srgbClr val="FFFFFF"/>
      </a:lt1>
      <a:dk2>
        <a:srgbClr val="0F1A38"/>
      </a:dk2>
      <a:lt2>
        <a:srgbClr val="5CE1E6"/>
      </a:lt2>
      <a:accent1>
        <a:srgbClr val="06D59F"/>
      </a:accent1>
      <a:accent2>
        <a:srgbClr val="888888"/>
      </a:accent2>
      <a:accent3>
        <a:srgbClr val="FFFFFF"/>
      </a:accent3>
      <a:accent4>
        <a:srgbClr val="0F1A38"/>
      </a:accent4>
      <a:accent5>
        <a:srgbClr val="5CE1E6"/>
      </a:accent5>
      <a:accent6>
        <a:srgbClr val="06D59F"/>
      </a:accent6>
      <a:hlink>
        <a:srgbClr val="888888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149</Words>
  <Application>Microsoft Office PowerPoint</Application>
  <PresentationFormat>Произвольный</PresentationFormat>
  <Paragraphs>33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4" baseType="lpstr">
      <vt:lpstr>Calibri</vt:lpstr>
      <vt:lpstr>Teko</vt:lpstr>
      <vt:lpstr>Myriad Pro</vt:lpstr>
      <vt:lpstr>DeepSeek-CJK-patch</vt:lpstr>
      <vt:lpstr>Arial</vt:lpstr>
      <vt:lpstr>Cascadia Code</vt:lpstr>
      <vt:lpstr>Introduction to Cyber Crime Slides  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Дмитрий Иванов</cp:lastModifiedBy>
  <cp:revision>7</cp:revision>
  <dcterms:modified xsi:type="dcterms:W3CDTF">2025-04-06T07:09:27Z</dcterms:modified>
</cp:coreProperties>
</file>